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77" r:id="rId16"/>
    <p:sldId id="274" r:id="rId17"/>
    <p:sldId id="278" r:id="rId18"/>
    <p:sldId id="281" r:id="rId19"/>
    <p:sldId id="282" r:id="rId20"/>
    <p:sldId id="280" r:id="rId21"/>
    <p:sldId id="279" r:id="rId22"/>
    <p:sldId id="268" r:id="rId23"/>
    <p:sldId id="271" r:id="rId24"/>
    <p:sldId id="269" r:id="rId25"/>
    <p:sldId id="270" r:id="rId26"/>
    <p:sldId id="272" r:id="rId27"/>
    <p:sldId id="273" r:id="rId28"/>
    <p:sldId id="287" r:id="rId29"/>
    <p:sldId id="283" r:id="rId30"/>
    <p:sldId id="285" r:id="rId31"/>
    <p:sldId id="284" r:id="rId32"/>
    <p:sldId id="286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dp.amazon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authorcentral.amazo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Publishing </a:t>
            </a:r>
            <a:br>
              <a:rPr lang="en-US" dirty="0" smtClean="0"/>
            </a:br>
            <a:r>
              <a:rPr lang="en-US" dirty="0" smtClean="0"/>
              <a:t>Short Stories on Kindle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Hope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5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JPEG or TIFF files only</a:t>
            </a:r>
          </a:p>
          <a:p>
            <a:r>
              <a:rPr lang="en-US" dirty="0" smtClean="0"/>
              <a:t>Ideal Ratio: 8:5</a:t>
            </a:r>
          </a:p>
          <a:p>
            <a:pPr lvl="1"/>
            <a:r>
              <a:rPr lang="en-US" dirty="0" smtClean="0"/>
              <a:t>Smallest: 625px wide x 1,000px tall</a:t>
            </a:r>
          </a:p>
          <a:p>
            <a:pPr lvl="1"/>
            <a:r>
              <a:rPr lang="en-US" dirty="0" smtClean="0"/>
              <a:t>Largest: 6,250px </a:t>
            </a:r>
            <a:r>
              <a:rPr lang="en-US" dirty="0"/>
              <a:t>wide x </a:t>
            </a:r>
            <a:r>
              <a:rPr lang="en-US" dirty="0" smtClean="0"/>
              <a:t>10,000px tall</a:t>
            </a:r>
          </a:p>
          <a:p>
            <a:r>
              <a:rPr lang="en-US" dirty="0" smtClean="0"/>
              <a:t>Nothing Amazon deems “offensive”</a:t>
            </a:r>
          </a:p>
          <a:p>
            <a:r>
              <a:rPr lang="en-US" dirty="0" smtClean="0"/>
              <a:t>Licensed or Used by Permission Only</a:t>
            </a:r>
          </a:p>
          <a:p>
            <a:pPr lvl="1"/>
            <a:r>
              <a:rPr lang="en-US" dirty="0" smtClean="0"/>
              <a:t>Cannot be “freely available” from Internet</a:t>
            </a:r>
          </a:p>
          <a:p>
            <a:r>
              <a:rPr lang="en-US" dirty="0" smtClean="0"/>
              <a:t>Can credit photographer / illustrator within book (on Copyright Page)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1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238999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shutterstock.com</a:t>
            </a:r>
          </a:p>
          <a:p>
            <a:pPr lvl="1"/>
            <a:r>
              <a:rPr lang="en-US" dirty="0" smtClean="0"/>
              <a:t>istockphoto.com</a:t>
            </a:r>
          </a:p>
          <a:p>
            <a:pPr lvl="1"/>
            <a:r>
              <a:rPr lang="en-US" dirty="0" smtClean="0"/>
              <a:t>gettyimages.com</a:t>
            </a:r>
          </a:p>
          <a:p>
            <a:pPr lvl="1"/>
            <a:r>
              <a:rPr lang="en-US" dirty="0" smtClean="0"/>
              <a:t>freelancer.com</a:t>
            </a:r>
          </a:p>
          <a:p>
            <a:r>
              <a:rPr lang="en-US" dirty="0" smtClean="0"/>
              <a:t>Photo Editing</a:t>
            </a:r>
          </a:p>
          <a:p>
            <a:pPr lvl="1"/>
            <a:r>
              <a:rPr lang="en-US" dirty="0" smtClean="0"/>
              <a:t>Adobe Photoshop</a:t>
            </a:r>
          </a:p>
          <a:p>
            <a:pPr lvl="1"/>
            <a:r>
              <a:rPr lang="en-US" dirty="0" smtClean="0"/>
              <a:t>Pixlr.com</a:t>
            </a:r>
          </a:p>
          <a:p>
            <a:pPr lvl="1"/>
            <a:r>
              <a:rPr lang="en-US" dirty="0" smtClean="0"/>
              <a:t>Microsoft Paint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362200"/>
            <a:ext cx="207528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99507"/>
            <a:ext cx="1981542" cy="272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184727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3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format is not set in stone</a:t>
            </a:r>
          </a:p>
          <a:p>
            <a:r>
              <a:rPr lang="en-US" dirty="0" smtClean="0"/>
              <a:t>Should contain the following</a:t>
            </a:r>
          </a:p>
          <a:p>
            <a:pPr lvl="1"/>
            <a:r>
              <a:rPr lang="en-US" dirty="0" smtClean="0"/>
              <a:t>Title Page</a:t>
            </a:r>
          </a:p>
          <a:p>
            <a:pPr lvl="1"/>
            <a:r>
              <a:rPr lang="en-US" dirty="0"/>
              <a:t>Story Content (new page per chapter)</a:t>
            </a:r>
          </a:p>
          <a:p>
            <a:pPr lvl="1"/>
            <a:r>
              <a:rPr lang="en-US" dirty="0" smtClean="0"/>
              <a:t>Dedication / Special Thanks Pages (optional)</a:t>
            </a:r>
          </a:p>
          <a:p>
            <a:pPr lvl="1"/>
            <a:r>
              <a:rPr lang="en-US" dirty="0" smtClean="0"/>
              <a:t>About the Author Page</a:t>
            </a:r>
            <a:r>
              <a:rPr lang="en-US" dirty="0"/>
              <a:t> (recommended)</a:t>
            </a:r>
            <a:endParaRPr lang="en-US" dirty="0" smtClean="0"/>
          </a:p>
          <a:p>
            <a:pPr lvl="1"/>
            <a:r>
              <a:rPr lang="en-US" dirty="0" smtClean="0"/>
              <a:t>Additional Works Page (recommended)</a:t>
            </a:r>
          </a:p>
          <a:p>
            <a:pPr lvl="1"/>
            <a:r>
              <a:rPr lang="en-US" dirty="0"/>
              <a:t>Copyright Page – place </a:t>
            </a:r>
            <a:r>
              <a:rPr lang="en-US" dirty="0" smtClean="0"/>
              <a:t>toward the end for eBooks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Formatted Word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8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File Sizes are better</a:t>
            </a:r>
          </a:p>
          <a:p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Lower resolution (96 </a:t>
            </a:r>
            <a:r>
              <a:rPr lang="en-US" dirty="0" err="1" smtClean="0"/>
              <a:t>ppi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Compress Pictures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Formatted Word Document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40290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20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 fonts in file</a:t>
            </a:r>
          </a:p>
          <a:p>
            <a:pPr lvl="1"/>
            <a:r>
              <a:rPr lang="en-US" dirty="0" smtClean="0"/>
              <a:t>Word Options, Save Category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Formatted Word Document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25599"/>
            <a:ext cx="4876220" cy="392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828800" y="5486400"/>
            <a:ext cx="16002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70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Word items will be ignored</a:t>
            </a:r>
          </a:p>
          <a:p>
            <a:pPr lvl="1"/>
            <a:r>
              <a:rPr lang="en-US" dirty="0" smtClean="0"/>
              <a:t>Page Size</a:t>
            </a:r>
          </a:p>
          <a:p>
            <a:pPr lvl="1"/>
            <a:r>
              <a:rPr lang="en-US" dirty="0" smtClean="0"/>
              <a:t>Headers and Footers</a:t>
            </a:r>
          </a:p>
          <a:p>
            <a:pPr lvl="1"/>
            <a:r>
              <a:rPr lang="en-US" dirty="0" smtClean="0"/>
              <a:t>Comments</a:t>
            </a:r>
          </a:p>
          <a:p>
            <a:r>
              <a:rPr lang="en-US" dirty="0" smtClean="0"/>
              <a:t>Some Features may not convert well</a:t>
            </a:r>
          </a:p>
          <a:p>
            <a:pPr lvl="1"/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Shading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Formatted Word Document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514600" y="3620868"/>
            <a:ext cx="457200" cy="8382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3810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May want to convert into images and insert images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6100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ready, upload</a:t>
            </a:r>
          </a:p>
          <a:p>
            <a:pPr lvl="1"/>
            <a:r>
              <a:rPr lang="en-US" dirty="0" smtClean="0"/>
              <a:t>Conversion process takes a few minutes</a:t>
            </a:r>
          </a:p>
          <a:p>
            <a:pPr lvl="1"/>
            <a:r>
              <a:rPr lang="en-US" dirty="0" smtClean="0"/>
              <a:t>Provides Spell Check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Formatted Word Document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788681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84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Preview Book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Formatted Word Document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70276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888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 Content</a:t>
            </a:r>
          </a:p>
          <a:p>
            <a:pPr lvl="1"/>
            <a:r>
              <a:rPr lang="en-US" dirty="0" smtClean="0"/>
              <a:t>Divide into chapters, even for short stories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Formatted Word Document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8" y="2362200"/>
            <a:ext cx="48863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577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Dedication </a:t>
            </a:r>
            <a:r>
              <a:rPr lang="en-US" dirty="0"/>
              <a:t>/ Special Thanks Pages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Formatted Word Document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9625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05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kdp.amazon.com</a:t>
            </a:r>
            <a:endParaRPr lang="en-US" sz="2000" dirty="0" smtClean="0"/>
          </a:p>
          <a:p>
            <a:r>
              <a:rPr lang="en-US" sz="2000" dirty="0" smtClean="0"/>
              <a:t>Use your Amazon account</a:t>
            </a:r>
          </a:p>
          <a:p>
            <a:r>
              <a:rPr lang="en-US" sz="2000" dirty="0" smtClean="0"/>
              <a:t>Lots of features for managing /promoting books, including reporting stats</a:t>
            </a:r>
          </a:p>
          <a:p>
            <a:r>
              <a:rPr lang="en-US" sz="2000" dirty="0" smtClean="0"/>
              <a:t>Click “Create new title” when ready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Kindle Direct Publishing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850164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733800" y="3124200"/>
            <a:ext cx="6858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2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the Author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Formatted Word Document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90" y="1905000"/>
            <a:ext cx="4724400" cy="457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295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Copyright Page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Formatted Word Document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590800"/>
            <a:ext cx="49625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506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worldwide rights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&amp; Pricing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599"/>
            <a:ext cx="37433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743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short stories, recommended price: $0.99</a:t>
            </a:r>
          </a:p>
          <a:p>
            <a:r>
              <a:rPr lang="en-US" dirty="0" smtClean="0"/>
              <a:t>For books, at least $4-$5 less than paperback</a:t>
            </a:r>
          </a:p>
          <a:p>
            <a:r>
              <a:rPr lang="en-US" dirty="0" smtClean="0"/>
              <a:t>35% or 70% Royalty options</a:t>
            </a:r>
          </a:p>
          <a:p>
            <a:pPr lvl="1"/>
            <a:r>
              <a:rPr lang="en-US" dirty="0" smtClean="0"/>
              <a:t>70% option only available $2.99 to $9.99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&amp; Pricing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73" y="3657600"/>
            <a:ext cx="4891088" cy="307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575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DRM stops people from exporting to eBook file</a:t>
            </a:r>
          </a:p>
          <a:p>
            <a:r>
              <a:rPr lang="en-US" dirty="0" smtClean="0"/>
              <a:t>Optional Age /Grade Range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Details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914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3429000"/>
            <a:ext cx="55149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360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KDP Select</a:t>
            </a:r>
          </a:p>
          <a:p>
            <a:pPr lvl="1"/>
            <a:r>
              <a:rPr lang="en-US" dirty="0" smtClean="0"/>
              <a:t>Highly recommended</a:t>
            </a:r>
          </a:p>
          <a:p>
            <a:pPr lvl="1"/>
            <a:r>
              <a:rPr lang="en-US" dirty="0" smtClean="0"/>
              <a:t>Allows promoting via Amazon</a:t>
            </a:r>
          </a:p>
          <a:p>
            <a:pPr lvl="1"/>
            <a:r>
              <a:rPr lang="en-US" dirty="0" smtClean="0"/>
              <a:t>Makes eBook exclusive to Amazon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Details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0963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057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Kindle </a:t>
            </a:r>
            <a:r>
              <a:rPr lang="en-US" dirty="0" err="1" smtClean="0"/>
              <a:t>MatchBook</a:t>
            </a:r>
            <a:endParaRPr lang="en-US" dirty="0" smtClean="0"/>
          </a:p>
          <a:p>
            <a:pPr lvl="1"/>
            <a:r>
              <a:rPr lang="en-US" dirty="0" smtClean="0"/>
              <a:t>Set a lower price if Amazon customer buys the paperback first </a:t>
            </a:r>
          </a:p>
          <a:p>
            <a:r>
              <a:rPr lang="en-US" dirty="0" smtClean="0"/>
              <a:t>Kindle Book Lending</a:t>
            </a:r>
          </a:p>
          <a:p>
            <a:pPr lvl="1"/>
            <a:r>
              <a:rPr lang="en-US" dirty="0" smtClean="0"/>
              <a:t>Allow customers to lend eBook to friends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Details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3400"/>
            <a:ext cx="49434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679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The language the story is written</a:t>
            </a:r>
          </a:p>
          <a:p>
            <a:pPr lvl="1"/>
            <a:r>
              <a:rPr lang="en-US" dirty="0" smtClean="0"/>
              <a:t>Doesn’t affect who it’s sold to</a:t>
            </a:r>
          </a:p>
          <a:p>
            <a:r>
              <a:rPr lang="en-US" dirty="0" smtClean="0"/>
              <a:t>ISBN</a:t>
            </a:r>
          </a:p>
          <a:p>
            <a:pPr lvl="1"/>
            <a:r>
              <a:rPr lang="en-US" dirty="0" smtClean="0"/>
              <a:t>Leave blank unless you purchase a ISBN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Details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4486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492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Save and Publish</a:t>
            </a:r>
          </a:p>
          <a:p>
            <a:pPr lvl="1"/>
            <a:r>
              <a:rPr lang="en-US" dirty="0" smtClean="0"/>
              <a:t>Amazon reviews and approves</a:t>
            </a:r>
          </a:p>
          <a:p>
            <a:r>
              <a:rPr lang="en-US" dirty="0" smtClean="0"/>
              <a:t>Once published, search on Amazon.com</a:t>
            </a:r>
          </a:p>
          <a:p>
            <a:r>
              <a:rPr lang="en-US" dirty="0" smtClean="0"/>
              <a:t>Record ASIN</a:t>
            </a:r>
          </a:p>
          <a:p>
            <a:r>
              <a:rPr lang="en-US" dirty="0" smtClean="0"/>
              <a:t>Link: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5257800" cy="44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765190"/>
            <a:ext cx="704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smtClean="0"/>
              <a:t>www.amazon.com/dp/</a:t>
            </a:r>
            <a:r>
              <a:rPr lang="en-US" sz="2400" dirty="0" smtClean="0">
                <a:solidFill>
                  <a:srgbClr val="FF0000"/>
                </a:solidFill>
              </a:rPr>
              <a:t>B01KGGHQ4A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71800" y="4921313"/>
            <a:ext cx="914400" cy="1143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134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Login (still uses Amazon account)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authorcentral.amazon.com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Central Page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86169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45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Story Title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Publisher &amp; Contributors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Brief Story Description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Two Story Categories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Search Keywords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Release Date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Cover Image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Formatted </a:t>
            </a:r>
            <a:r>
              <a:rPr lang="en-US" dirty="0"/>
              <a:t>Word </a:t>
            </a:r>
            <a:r>
              <a:rPr lang="en-US" dirty="0" smtClean="0"/>
              <a:t>Document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Distribution &amp; Pricing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Optional Details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Author Central Page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Checklist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70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 Author Page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Central Page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4899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680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“Books”, Click “Add more books”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Central Page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71" y="2286000"/>
            <a:ext cx="6762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283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Accessible when Amazon Customers view your book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Central Page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5181600" cy="1714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6940550" cy="168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917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Central Page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01" y="1162050"/>
            <a:ext cx="51371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51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Hope</a:t>
            </a:r>
          </a:p>
          <a:p>
            <a:r>
              <a:rPr lang="en-US" dirty="0" smtClean="0"/>
              <a:t>john@johnhopewriting.com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1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and Snappy</a:t>
            </a:r>
          </a:p>
          <a:p>
            <a:r>
              <a:rPr lang="en-US" dirty="0" smtClean="0"/>
              <a:t>Subtitle, Series, and Edition Optional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Title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689206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86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the publisher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Multiple contributors can be added; author(s), illustrator, editor, etc.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Publisher &amp; Contributors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05000"/>
            <a:ext cx="91344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26384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4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to 4000 characters</a:t>
            </a:r>
          </a:p>
          <a:p>
            <a:r>
              <a:rPr lang="en-US" dirty="0" smtClean="0"/>
              <a:t>Well-written</a:t>
            </a:r>
          </a:p>
          <a:p>
            <a:r>
              <a:rPr lang="en-US" dirty="0" smtClean="0"/>
              <a:t>Can use limited HTML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Story Description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22" y="3124200"/>
            <a:ext cx="8390576" cy="98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5800"/>
            <a:ext cx="4714875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9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target audience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Story Categories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5530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87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USEFUL – do not skip this step</a:t>
            </a:r>
          </a:p>
          <a:p>
            <a:r>
              <a:rPr lang="en-US" dirty="0" smtClean="0"/>
              <a:t>Words and phrases separated by commas</a:t>
            </a:r>
          </a:p>
          <a:p>
            <a:r>
              <a:rPr lang="en-US" dirty="0" smtClean="0"/>
              <a:t>What Amazon users would type into a search</a:t>
            </a:r>
          </a:p>
          <a:p>
            <a:r>
              <a:rPr lang="en-US" dirty="0" smtClean="0"/>
              <a:t>Come up with 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Keywords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581400"/>
            <a:ext cx="9077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50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 now or pre-order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Date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" y="2514600"/>
            <a:ext cx="74580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727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</TotalTime>
  <Words>585</Words>
  <Application>Microsoft Office PowerPoint</Application>
  <PresentationFormat>On-screen Show (4:3)</PresentationFormat>
  <Paragraphs>146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Publishing  Short Stories on Kindle</vt:lpstr>
      <vt:lpstr>Kindle Direct Publishing</vt:lpstr>
      <vt:lpstr>Publishing Checklist</vt:lpstr>
      <vt:lpstr>Story Title</vt:lpstr>
      <vt:lpstr>Publisher &amp; Contributors</vt:lpstr>
      <vt:lpstr>Brief Story Description</vt:lpstr>
      <vt:lpstr>Two Story Categories</vt:lpstr>
      <vt:lpstr>Search Keywords</vt:lpstr>
      <vt:lpstr>Release Date</vt:lpstr>
      <vt:lpstr>Cover Image</vt:lpstr>
      <vt:lpstr>Cover Image</vt:lpstr>
      <vt:lpstr>Formatted Word Document</vt:lpstr>
      <vt:lpstr>Formatted Word Document</vt:lpstr>
      <vt:lpstr>Formatted Word Document</vt:lpstr>
      <vt:lpstr>Formatted Word Document</vt:lpstr>
      <vt:lpstr>Formatted Word Document</vt:lpstr>
      <vt:lpstr>Formatted Word Document</vt:lpstr>
      <vt:lpstr>Formatted Word Document</vt:lpstr>
      <vt:lpstr>Formatted Word Document</vt:lpstr>
      <vt:lpstr>Formatted Word Document</vt:lpstr>
      <vt:lpstr>Formatted Word Document</vt:lpstr>
      <vt:lpstr>Distribution &amp; Pricing</vt:lpstr>
      <vt:lpstr>Distribution &amp; Pricing</vt:lpstr>
      <vt:lpstr>Optional Details</vt:lpstr>
      <vt:lpstr>Optional Details</vt:lpstr>
      <vt:lpstr>Optional Details</vt:lpstr>
      <vt:lpstr>Optional Details</vt:lpstr>
      <vt:lpstr>Publishing</vt:lpstr>
      <vt:lpstr>Author Central Page</vt:lpstr>
      <vt:lpstr>Author Central Page</vt:lpstr>
      <vt:lpstr>Author Central Page</vt:lpstr>
      <vt:lpstr>Author Central Page</vt:lpstr>
      <vt:lpstr>Author Central Page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Publishing Short Stories on Kindle</dc:title>
  <dc:creator>Hope, John</dc:creator>
  <cp:lastModifiedBy>John Hope</cp:lastModifiedBy>
  <cp:revision>14</cp:revision>
  <dcterms:created xsi:type="dcterms:W3CDTF">2006-08-16T00:00:00Z</dcterms:created>
  <dcterms:modified xsi:type="dcterms:W3CDTF">2016-08-31T20:18:32Z</dcterms:modified>
</cp:coreProperties>
</file>